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11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59" r:id="rId9"/>
    <p:sldId id="264" r:id="rId10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14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6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B4A0D3-AF45-457C-A206-BFB0F28BC7D0}" type="datetimeFigureOut">
              <a:rPr lang="en-US" smtClean="0"/>
              <a:t>2/4/2020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9D0B1C2-66B1-4C92-8C95-0F4CBC840D5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684716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D0B1C2-66B1-4C92-8C95-0F4CBC840D5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86595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D0B1C2-66B1-4C92-8C95-0F4CBC840D53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85483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D0B1C2-66B1-4C92-8C95-0F4CBC840D53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2755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D0B1C2-66B1-4C92-8C95-0F4CBC840D53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1258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D0B1C2-66B1-4C92-8C95-0F4CBC840D53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956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D0B1C2-66B1-4C92-8C95-0F4CBC840D53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48730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D0B1C2-66B1-4C92-8C95-0F4CBC840D53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083453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D0B1C2-66B1-4C92-8C95-0F4CBC840D53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220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9D0B1C2-66B1-4C92-8C95-0F4CBC840D53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291835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2/4/2020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2/4/2020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5A6651-5E9C-49E5-92D1-F79921017A1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Assessment Planning for Institutional Teams: </a:t>
            </a:r>
            <a:r>
              <a:rPr lang="en-US" sz="3600" dirty="0"/>
              <a:t>Friday, </a:t>
            </a:r>
            <a:r>
              <a:rPr lang="en-US" sz="3600" dirty="0" err="1"/>
              <a:t>october</a:t>
            </a:r>
            <a:r>
              <a:rPr lang="en-US" sz="3600" dirty="0"/>
              <a:t> 4, 2019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79D003C-FF05-40C3-B966-8ADA3048A86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FSU’s Warren Conference center &amp; Inn,  Ashland, MA</a:t>
            </a:r>
          </a:p>
          <a:p>
            <a:r>
              <a:rPr lang="en-US" dirty="0"/>
              <a:t>Dr. Mark Nicholas, Executive Director of institutional Assessment, Framingham state university, facilitator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BBC9892-8AEC-460F-9928-BC1D8BAEE0C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861" y="267959"/>
            <a:ext cx="2141276" cy="19540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56353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3B38107-710E-45F6-90EB-0B01A62102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476" y="1600199"/>
            <a:ext cx="3539266" cy="4297680"/>
          </a:xfrm>
        </p:spPr>
        <p:txBody>
          <a:bodyPr anchor="ctr">
            <a:normAutofit/>
          </a:bodyPr>
          <a:lstStyle/>
          <a:p>
            <a:r>
              <a:rPr lang="en-US" dirty="0"/>
              <a:t>Institutional enrollees</a:t>
            </a:r>
          </a:p>
        </p:txBody>
      </p: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0ADDAF2-5BC1-48AF-9B16-2604150D5CF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4851" y="1600199"/>
            <a:ext cx="6130003" cy="4297680"/>
          </a:xfrm>
        </p:spPr>
        <p:txBody>
          <a:bodyPr anchor="ctr">
            <a:normAutofit/>
          </a:bodyPr>
          <a:lstStyle/>
          <a:p>
            <a:r>
              <a:rPr lang="en-US" dirty="0"/>
              <a:t>Berkshire Community College (4)</a:t>
            </a:r>
          </a:p>
          <a:p>
            <a:r>
              <a:rPr lang="en-US" dirty="0"/>
              <a:t>Framingham State University (4)</a:t>
            </a:r>
          </a:p>
          <a:p>
            <a:r>
              <a:rPr lang="en-US" dirty="0"/>
              <a:t>Massachusetts Bay Community College (2) </a:t>
            </a:r>
          </a:p>
          <a:p>
            <a:r>
              <a:rPr lang="en-US" dirty="0"/>
              <a:t>Massachusetts Maritime Academy (2)</a:t>
            </a:r>
          </a:p>
          <a:p>
            <a:r>
              <a:rPr lang="en-US" dirty="0"/>
              <a:t>Salem State University (3)</a:t>
            </a:r>
          </a:p>
        </p:txBody>
      </p:sp>
    </p:spTree>
    <p:extLst>
      <p:ext uri="{BB962C8B-B14F-4D97-AF65-F5344CB8AC3E}">
        <p14:creationId xmlns:p14="http://schemas.microsoft.com/office/powerpoint/2010/main" val="33403093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F325D-0226-4AF9-99D7-4A73E9BAF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monkey feedback (7/13 = 54%)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B19903E-88CB-427A-91D0-BF4805F228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15216659"/>
              </p:ext>
            </p:extLst>
          </p:nvPr>
        </p:nvGraphicFramePr>
        <p:xfrm>
          <a:off x="1450975" y="2016125"/>
          <a:ext cx="9604372" cy="4419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093">
                  <a:extLst>
                    <a:ext uri="{9D8B030D-6E8A-4147-A177-3AD203B41FA5}">
                      <a16:colId xmlns:a16="http://schemas.microsoft.com/office/drawing/2014/main" val="2499199292"/>
                    </a:ext>
                  </a:extLst>
                </a:gridCol>
                <a:gridCol w="2401093">
                  <a:extLst>
                    <a:ext uri="{9D8B030D-6E8A-4147-A177-3AD203B41FA5}">
                      <a16:colId xmlns:a16="http://schemas.microsoft.com/office/drawing/2014/main" val="4000766713"/>
                    </a:ext>
                  </a:extLst>
                </a:gridCol>
                <a:gridCol w="2401093">
                  <a:extLst>
                    <a:ext uri="{9D8B030D-6E8A-4147-A177-3AD203B41FA5}">
                      <a16:colId xmlns:a16="http://schemas.microsoft.com/office/drawing/2014/main" val="2522923330"/>
                    </a:ext>
                  </a:extLst>
                </a:gridCol>
                <a:gridCol w="2401093">
                  <a:extLst>
                    <a:ext uri="{9D8B030D-6E8A-4147-A177-3AD203B41FA5}">
                      <a16:colId xmlns:a16="http://schemas.microsoft.com/office/drawing/2014/main" val="13103683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Extremely Useful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Very Useful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Somewhat Useful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049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1. Overall content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85.71%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14.29%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368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882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Strongly Agree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Neither Agree/Nor Disagree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795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2. Team format useful?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57.14%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42.86%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53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3. Presenter knowledgeable?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100%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5374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29326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Extremely Useful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Very Useful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Somewhat Useful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533755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4.  Are you able to develop clear and useful assessment plans?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42.86%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42.86%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14.29%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3481785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259280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F325D-0226-4AF9-99D7-4A73E9BAF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monkey feedback (7/13 = 54%)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B19903E-88CB-427A-91D0-BF4805F228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61986484"/>
              </p:ext>
            </p:extLst>
          </p:nvPr>
        </p:nvGraphicFramePr>
        <p:xfrm>
          <a:off x="1751162" y="2016125"/>
          <a:ext cx="9304185" cy="4119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00906">
                  <a:extLst>
                    <a:ext uri="{9D8B030D-6E8A-4147-A177-3AD203B41FA5}">
                      <a16:colId xmlns:a16="http://schemas.microsoft.com/office/drawing/2014/main" val="2499199292"/>
                    </a:ext>
                  </a:extLst>
                </a:gridCol>
                <a:gridCol w="2401093">
                  <a:extLst>
                    <a:ext uri="{9D8B030D-6E8A-4147-A177-3AD203B41FA5}">
                      <a16:colId xmlns:a16="http://schemas.microsoft.com/office/drawing/2014/main" val="4000766713"/>
                    </a:ext>
                  </a:extLst>
                </a:gridCol>
                <a:gridCol w="2401093">
                  <a:extLst>
                    <a:ext uri="{9D8B030D-6E8A-4147-A177-3AD203B41FA5}">
                      <a16:colId xmlns:a16="http://schemas.microsoft.com/office/drawing/2014/main" val="2522923330"/>
                    </a:ext>
                  </a:extLst>
                </a:gridCol>
                <a:gridCol w="2401093">
                  <a:extLst>
                    <a:ext uri="{9D8B030D-6E8A-4147-A177-3AD203B41FA5}">
                      <a16:colId xmlns:a16="http://schemas.microsoft.com/office/drawing/2014/main" val="13103683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Great Deal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Lot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Moderate Amount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049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5. Describe your post-training level of assessment know.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42.86%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42.86%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14.29%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368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Strongly Agree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Neither Agree/Nor Disagree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795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6. Workshop engaging?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85.71%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14.29%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53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Very Likely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Likely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Neither Likely/Unlikely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553749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7. Value another assessment workshop?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71.43%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28.57%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293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9856329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48F325D-0226-4AF9-99D7-4A73E9BAF3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Survey monkey feedback (7/13 = 54%)</a:t>
            </a:r>
          </a:p>
        </p:txBody>
      </p:sp>
      <p:graphicFrame>
        <p:nvGraphicFramePr>
          <p:cNvPr id="4" name="Table 4">
            <a:extLst>
              <a:ext uri="{FF2B5EF4-FFF2-40B4-BE49-F238E27FC236}">
                <a16:creationId xmlns:a16="http://schemas.microsoft.com/office/drawing/2014/main" id="{3B19903E-88CB-427A-91D0-BF4805F228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1123355"/>
              </p:ext>
            </p:extLst>
          </p:nvPr>
        </p:nvGraphicFramePr>
        <p:xfrm>
          <a:off x="1450975" y="2016125"/>
          <a:ext cx="9604372" cy="431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01093">
                  <a:extLst>
                    <a:ext uri="{9D8B030D-6E8A-4147-A177-3AD203B41FA5}">
                      <a16:colId xmlns:a16="http://schemas.microsoft.com/office/drawing/2014/main" val="2499199292"/>
                    </a:ext>
                  </a:extLst>
                </a:gridCol>
                <a:gridCol w="2401093">
                  <a:extLst>
                    <a:ext uri="{9D8B030D-6E8A-4147-A177-3AD203B41FA5}">
                      <a16:colId xmlns:a16="http://schemas.microsoft.com/office/drawing/2014/main" val="4000766713"/>
                    </a:ext>
                  </a:extLst>
                </a:gridCol>
                <a:gridCol w="2401093">
                  <a:extLst>
                    <a:ext uri="{9D8B030D-6E8A-4147-A177-3AD203B41FA5}">
                      <a16:colId xmlns:a16="http://schemas.microsoft.com/office/drawing/2014/main" val="2522923330"/>
                    </a:ext>
                  </a:extLst>
                </a:gridCol>
                <a:gridCol w="2401093">
                  <a:extLst>
                    <a:ext uri="{9D8B030D-6E8A-4147-A177-3AD203B41FA5}">
                      <a16:colId xmlns:a16="http://schemas.microsoft.com/office/drawing/2014/main" val="131036830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Question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Yes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No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Other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4904906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Strongly Agree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Agree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Neither Agree/Disagree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980644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8. Overall learning environment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71.43%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28.57%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7948077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9. Was their content not provided, but desired (see comment)?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14.29%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71.43%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14.29%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133683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028826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Extremely Effective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Very Effective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b="1" dirty="0"/>
                        <a:t>Somewhat Effective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917953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dirty="0"/>
                        <a:t>10. Overall Assessment Planning Workshop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71.43%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28.57%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385338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529326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5132512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0DC60F-7990-4CFC-9C42-EB01515F5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en-US" sz="3000">
                <a:solidFill>
                  <a:srgbClr val="FFFFFF"/>
                </a:solidFill>
              </a:rPr>
              <a:t>Participants’ Qualitative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4CCF2-2ED8-4D21-BA70-28C79C0B5D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r>
              <a:rPr lang="en-US" dirty="0"/>
              <a:t>Question No. 9:</a:t>
            </a:r>
          </a:p>
          <a:p>
            <a:pPr lvl="1"/>
            <a:r>
              <a:rPr lang="en-US" dirty="0"/>
              <a:t>“Need to cultivate new assessment leaders at the college. We are struggling to identify and nurture faculty champions for this work. However, this is outside the scope of this workshop.” </a:t>
            </a:r>
          </a:p>
        </p:txBody>
      </p:sp>
    </p:spTree>
    <p:extLst>
      <p:ext uri="{BB962C8B-B14F-4D97-AF65-F5344CB8AC3E}">
        <p14:creationId xmlns:p14="http://schemas.microsoft.com/office/powerpoint/2010/main" val="6461071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63C748C-967B-4A7B-A90F-3EDD0F485AC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03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C0143637-4934-44E4-B909-BAF1E7B2797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4062127" cy="685800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80DC60F-7990-4CFC-9C42-EB01515F52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9683" y="1240076"/>
            <a:ext cx="2727813" cy="4584527"/>
          </a:xfrm>
        </p:spPr>
        <p:txBody>
          <a:bodyPr>
            <a:normAutofit/>
          </a:bodyPr>
          <a:lstStyle/>
          <a:p>
            <a:r>
              <a:rPr lang="en-US" sz="3000">
                <a:solidFill>
                  <a:srgbClr val="FFFFFF"/>
                </a:solidFill>
              </a:rPr>
              <a:t>Participants’ Qualitative feedback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864CCF2-2ED8-4D21-BA70-28C79C0B5D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05594" y="1240077"/>
            <a:ext cx="6034827" cy="4916465"/>
          </a:xfrm>
        </p:spPr>
        <p:txBody>
          <a:bodyPr anchor="t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500"/>
              <a:t>Question No. 10:</a:t>
            </a:r>
          </a:p>
          <a:p>
            <a:pPr lvl="1">
              <a:lnSpc>
                <a:spcPct val="110000"/>
              </a:lnSpc>
            </a:pPr>
            <a:r>
              <a:rPr lang="en-US" sz="1500"/>
              <a:t>“Very productive day.  We came up with a clear path to move forward.  We came up with a plan to assess our written communication general education outcome and we have [already] started preliminary conversation with the president and provost.”</a:t>
            </a:r>
          </a:p>
          <a:p>
            <a:pPr lvl="1">
              <a:lnSpc>
                <a:spcPct val="110000"/>
              </a:lnSpc>
            </a:pPr>
            <a:r>
              <a:rPr lang="en-US" sz="1500"/>
              <a:t>“We are currently preparing for a NECHE self-study and visit and will apply much of the objectives, goals and timetable developed at the workshop.”</a:t>
            </a:r>
          </a:p>
          <a:p>
            <a:pPr lvl="1">
              <a:lnSpc>
                <a:spcPct val="110000"/>
              </a:lnSpc>
            </a:pPr>
            <a:r>
              <a:rPr lang="en-US" sz="1500"/>
              <a:t>“We developed goals and have already started working on [them].” </a:t>
            </a:r>
          </a:p>
          <a:p>
            <a:pPr lvl="1">
              <a:lnSpc>
                <a:spcPct val="110000"/>
              </a:lnSpc>
            </a:pPr>
            <a:r>
              <a:rPr lang="en-US" sz="1500"/>
              <a:t>“We are taking the work we developed and are using it to help the faculty assessment process.”</a:t>
            </a:r>
          </a:p>
          <a:p>
            <a:pPr lvl="1">
              <a:lnSpc>
                <a:spcPct val="110000"/>
              </a:lnSpc>
            </a:pPr>
            <a:r>
              <a:rPr lang="en-US" sz="1500"/>
              <a:t>“Will use what we learned to continue to support the development of assessment plans and practices for our graduate program.”</a:t>
            </a:r>
          </a:p>
        </p:txBody>
      </p:sp>
    </p:spTree>
    <p:extLst>
      <p:ext uri="{BB962C8B-B14F-4D97-AF65-F5344CB8AC3E}">
        <p14:creationId xmlns:p14="http://schemas.microsoft.com/office/powerpoint/2010/main" val="3416024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29C51009-A09A-4689-8E6C-F8FC99E6A84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0C9B7122-F7E6-4F83-BECF-8BBEC5E862A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44476" y="1600199"/>
            <a:ext cx="3539266" cy="4297680"/>
          </a:xfrm>
        </p:spPr>
        <p:txBody>
          <a:bodyPr anchor="ctr">
            <a:normAutofit/>
          </a:bodyPr>
          <a:lstStyle/>
          <a:p>
            <a:r>
              <a:rPr lang="en-US" dirty="0"/>
              <a:t>summary</a:t>
            </a:r>
          </a:p>
        </p:txBody>
      </p:sp>
      <p:cxnSp>
        <p:nvCxnSpPr>
          <p:cNvPr id="29" name="Straight Connector 9">
            <a:extLst>
              <a:ext uri="{FF2B5EF4-FFF2-40B4-BE49-F238E27FC236}">
                <a16:creationId xmlns:a16="http://schemas.microsoft.com/office/drawing/2014/main" id="{9EC65442-F244-409C-BF44-C5D6472E810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148839"/>
            <a:ext cx="0" cy="3200400"/>
          </a:xfrm>
          <a:prstGeom prst="line">
            <a:avLst/>
          </a:prstGeom>
          <a:ln w="317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Content Placeholder 2">
            <a:extLst>
              <a:ext uri="{FF2B5EF4-FFF2-40B4-BE49-F238E27FC236}">
                <a16:creationId xmlns:a16="http://schemas.microsoft.com/office/drawing/2014/main" id="{FB07E2CD-1AA0-44F8-81CB-122F316985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24851" y="1600199"/>
            <a:ext cx="6130003" cy="4297680"/>
          </a:xfrm>
        </p:spPr>
        <p:txBody>
          <a:bodyPr anchor="ctr">
            <a:normAutofit/>
          </a:bodyPr>
          <a:lstStyle/>
          <a:p>
            <a:pPr>
              <a:lnSpc>
                <a:spcPct val="110000"/>
              </a:lnSpc>
            </a:pPr>
            <a:r>
              <a:rPr lang="en-US" sz="1500"/>
              <a:t>Workshop was well-received by the 13 who attended:</a:t>
            </a:r>
          </a:p>
          <a:p>
            <a:pPr lvl="1">
              <a:lnSpc>
                <a:spcPct val="110000"/>
              </a:lnSpc>
            </a:pPr>
            <a:r>
              <a:rPr lang="en-US" sz="1500"/>
              <a:t>100% = the content was extremely/very useful</a:t>
            </a:r>
          </a:p>
          <a:p>
            <a:pPr lvl="1">
              <a:lnSpc>
                <a:spcPct val="110000"/>
              </a:lnSpc>
            </a:pPr>
            <a:r>
              <a:rPr lang="en-US" sz="1500"/>
              <a:t>100% = strongly agreed the presenter was knowledgeable</a:t>
            </a:r>
          </a:p>
          <a:p>
            <a:pPr lvl="1">
              <a:lnSpc>
                <a:spcPct val="110000"/>
              </a:lnSpc>
            </a:pPr>
            <a:r>
              <a:rPr lang="en-US" sz="1500"/>
              <a:t>100% = strongly agreed/agreed the workshop was engaging</a:t>
            </a:r>
          </a:p>
          <a:p>
            <a:pPr lvl="1">
              <a:lnSpc>
                <a:spcPct val="110000"/>
              </a:lnSpc>
            </a:pPr>
            <a:r>
              <a:rPr lang="en-US" sz="1500"/>
              <a:t>100% = overall workshop was extremely/very effective</a:t>
            </a:r>
          </a:p>
          <a:p>
            <a:pPr>
              <a:lnSpc>
                <a:spcPct val="110000"/>
              </a:lnSpc>
            </a:pPr>
            <a:r>
              <a:rPr lang="en-US" sz="1500"/>
              <a:t>The idea of a team event vs. an individual one was embraced by 100% of attendees</a:t>
            </a:r>
          </a:p>
          <a:p>
            <a:pPr>
              <a:lnSpc>
                <a:spcPct val="110000"/>
              </a:lnSpc>
            </a:pPr>
            <a:r>
              <a:rPr lang="en-US" sz="1500"/>
              <a:t>The qualitative responses provided to question no. 10 demonstrates why 86% viewed the workshop as extremely/very useful (question no. 1)</a:t>
            </a:r>
          </a:p>
          <a:p>
            <a:pPr>
              <a:lnSpc>
                <a:spcPct val="110000"/>
              </a:lnSpc>
            </a:pPr>
            <a:r>
              <a:rPr lang="en-US" sz="1500"/>
              <a:t>The Warren Center was viewed as conducive to everyone’s learning experience (100% strongly agreed/agreed)</a:t>
            </a:r>
          </a:p>
        </p:txBody>
      </p:sp>
    </p:spTree>
    <p:extLst>
      <p:ext uri="{BB962C8B-B14F-4D97-AF65-F5344CB8AC3E}">
        <p14:creationId xmlns:p14="http://schemas.microsoft.com/office/powerpoint/2010/main" val="364408813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50000" t="50000" r="50000" b="5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08E7A6F0-5CD3-481E-B0F2-E7F99FE675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511290DF-4975-4FCD-8B8D-BBC86B83666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2F383D3-9DD6-453B-A951-3FED3D79FF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60612" y="1138228"/>
            <a:ext cx="3793685" cy="3858767"/>
          </a:xfrm>
        </p:spPr>
        <p:txBody>
          <a:bodyPr anchor="ctr">
            <a:normAutofit/>
          </a:bodyPr>
          <a:lstStyle/>
          <a:p>
            <a:r>
              <a:rPr lang="en-US" sz="3600"/>
              <a:t>conclusion</a:t>
            </a:r>
          </a:p>
        </p:txBody>
      </p:sp>
      <p:grpSp>
        <p:nvGrpSpPr>
          <p:cNvPr id="12" name="Group 11">
            <a:extLst>
              <a:ext uri="{FF2B5EF4-FFF2-40B4-BE49-F238E27FC236}">
                <a16:creationId xmlns:a16="http://schemas.microsoft.com/office/drawing/2014/main" id="{357CA18A-A333-4DCB-842B-76827D2ECB2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5100021" y="638300"/>
            <a:ext cx="6409605" cy="4858625"/>
            <a:chOff x="7807230" y="2012810"/>
            <a:chExt cx="3251252" cy="3459865"/>
          </a:xfrm>
        </p:grpSpPr>
        <p:sp>
          <p:nvSpPr>
            <p:cNvPr id="13" name="Rectangle 12">
              <a:extLst>
                <a:ext uri="{FF2B5EF4-FFF2-40B4-BE49-F238E27FC236}">
                  <a16:creationId xmlns:a16="http://schemas.microsoft.com/office/drawing/2014/main" id="{6E785FC3-CE7B-46F8-8C7A-EBBF001EDB1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0" y="2012810"/>
              <a:ext cx="3251252" cy="3459865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1905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Rectangle 13">
              <a:extLst>
                <a:ext uri="{FF2B5EF4-FFF2-40B4-BE49-F238E27FC236}">
                  <a16:creationId xmlns:a16="http://schemas.microsoft.com/office/drawing/2014/main" id="{75069D9A-30C7-4159-880C-DD2BDC5100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7807231" y="2026142"/>
              <a:ext cx="3251250" cy="3440203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762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w="38100" h="38100"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6" name="Rectangle 15">
            <a:extLst>
              <a:ext uri="{FF2B5EF4-FFF2-40B4-BE49-F238E27FC236}">
                <a16:creationId xmlns:a16="http://schemas.microsoft.com/office/drawing/2014/main" id="{D9FE1511-6E1B-4F0E-8FF0-958527181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5419891" y="973636"/>
            <a:ext cx="5769864" cy="4187952"/>
          </a:xfrm>
          <a:prstGeom prst="rect">
            <a:avLst/>
          </a:prstGeom>
          <a:solidFill>
            <a:srgbClr val="FFFFFF"/>
          </a:solidFill>
          <a:ln w="6350">
            <a:solidFill>
              <a:srgbClr val="DFDBD5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B60827-8A4E-4A9B-A722-3B1FDD4235C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84483" y="1138228"/>
            <a:ext cx="5440680" cy="3858768"/>
          </a:xfrm>
        </p:spPr>
        <p:txBody>
          <a:bodyPr anchor="ctr">
            <a:normAutofit/>
          </a:bodyPr>
          <a:lstStyle/>
          <a:p>
            <a:r>
              <a:rPr lang="en-US">
                <a:solidFill>
                  <a:srgbClr val="000000"/>
                </a:solidFill>
              </a:rPr>
              <a:t>Hold another team-based workshop led by Mark Nicholas</a:t>
            </a:r>
          </a:p>
          <a:p>
            <a:r>
              <a:rPr lang="en-US">
                <a:solidFill>
                  <a:srgbClr val="000000"/>
                </a:solidFill>
              </a:rPr>
              <a:t>Hold it in the same or comparable location</a:t>
            </a:r>
          </a:p>
          <a:p>
            <a:r>
              <a:rPr lang="en-US">
                <a:solidFill>
                  <a:srgbClr val="000000"/>
                </a:solidFill>
              </a:rPr>
              <a:t>Hold it in Fall 2020?</a:t>
            </a:r>
          </a:p>
          <a:p>
            <a:r>
              <a:rPr lang="en-US">
                <a:solidFill>
                  <a:srgbClr val="000000"/>
                </a:solidFill>
              </a:rPr>
              <a:t>Provisional interest? </a:t>
            </a:r>
          </a:p>
        </p:txBody>
      </p:sp>
      <p:pic>
        <p:nvPicPr>
          <p:cNvPr id="18" name="Picture 17">
            <a:extLst>
              <a:ext uri="{FF2B5EF4-FFF2-40B4-BE49-F238E27FC236}">
                <a16:creationId xmlns:a16="http://schemas.microsoft.com/office/drawing/2014/main" id="{025CEF6D-5E98-4B5C-A10F-7459C1EEF1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5C73161-1E4E-4E6A-91B2-E885CF8FFBA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642811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82</TotalTime>
  <Words>604</Words>
  <Application>Microsoft Office PowerPoint</Application>
  <PresentationFormat>Widescreen</PresentationFormat>
  <Paragraphs>107</Paragraphs>
  <Slides>9</Slides>
  <Notes>9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Gill Sans MT</vt:lpstr>
      <vt:lpstr>Gallery</vt:lpstr>
      <vt:lpstr>Assessment Planning for Institutional Teams: Friday, october 4, 2019</vt:lpstr>
      <vt:lpstr>Institutional enrollees</vt:lpstr>
      <vt:lpstr>Survey monkey feedback (7/13 = 54%)</vt:lpstr>
      <vt:lpstr>Survey monkey feedback (7/13 = 54%)</vt:lpstr>
      <vt:lpstr>Survey monkey feedback (7/13 = 54%)</vt:lpstr>
      <vt:lpstr>Participants’ Qualitative feedback</vt:lpstr>
      <vt:lpstr>Participants’ Qualitative feedback</vt:lpstr>
      <vt:lpstr>summary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Assessment Planning for Institutional Teams: Friday, cotober 4, 2019</dc:title>
  <dc:creator>Awkward, Robert (DHE)</dc:creator>
  <cp:lastModifiedBy>Awkward, Robert (DHE)</cp:lastModifiedBy>
  <cp:revision>10</cp:revision>
  <cp:lastPrinted>2020-02-04T21:31:53Z</cp:lastPrinted>
  <dcterms:created xsi:type="dcterms:W3CDTF">2020-01-30T21:16:49Z</dcterms:created>
  <dcterms:modified xsi:type="dcterms:W3CDTF">2020-02-04T21:53:38Z</dcterms:modified>
</cp:coreProperties>
</file>